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00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301" r:id="rId26"/>
    <p:sldId id="279" r:id="rId27"/>
    <p:sldId id="280" r:id="rId28"/>
    <p:sldId id="281" r:id="rId29"/>
    <p:sldId id="282" r:id="rId30"/>
    <p:sldId id="283" r:id="rId31"/>
    <p:sldId id="284" r:id="rId32"/>
    <p:sldId id="286" r:id="rId33"/>
    <p:sldId id="305" r:id="rId34"/>
    <p:sldId id="287" r:id="rId35"/>
    <p:sldId id="288" r:id="rId36"/>
    <p:sldId id="289" r:id="rId37"/>
    <p:sldId id="302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4" r:id="rId49"/>
    <p:sldId id="307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992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455D-141C-4BBF-8ED7-005C1D1BAAD3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5AE5-9237-4E49-84AF-83A9B3FB1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02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455D-141C-4BBF-8ED7-005C1D1BAAD3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5AE5-9237-4E49-84AF-83A9B3FB1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91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455D-141C-4BBF-8ED7-005C1D1BAAD3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5AE5-9237-4E49-84AF-83A9B3FB1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9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455D-141C-4BBF-8ED7-005C1D1BAAD3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5AE5-9237-4E49-84AF-83A9B3FB1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8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455D-141C-4BBF-8ED7-005C1D1BAAD3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5AE5-9237-4E49-84AF-83A9B3FB1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4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455D-141C-4BBF-8ED7-005C1D1BAAD3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5AE5-9237-4E49-84AF-83A9B3FB1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4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455D-141C-4BBF-8ED7-005C1D1BAAD3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5AE5-9237-4E49-84AF-83A9B3FB1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2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455D-141C-4BBF-8ED7-005C1D1BAAD3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5AE5-9237-4E49-84AF-83A9B3FB1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31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455D-141C-4BBF-8ED7-005C1D1BAAD3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5AE5-9237-4E49-84AF-83A9B3FB1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19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455D-141C-4BBF-8ED7-005C1D1BAAD3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5AE5-9237-4E49-84AF-83A9B3FB1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59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455D-141C-4BBF-8ED7-005C1D1BAAD3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5AE5-9237-4E49-84AF-83A9B3FB1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3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B455D-141C-4BBF-8ED7-005C1D1BAAD3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A5AE5-9237-4E49-84AF-83A9B3FB1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9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574516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Probabilistic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Robot Mapping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4326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0" y="-30192"/>
            <a:ext cx="9138249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Applications of SLAM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918" y="5906218"/>
            <a:ext cx="8569681" cy="79938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1800" dirty="0" smtClean="0"/>
              <a:t>In MCECSBOT we do not have SLAM as the map is known. SLAM can be used for furniture only and items that are not on a map of the building</a:t>
            </a:r>
            <a:endParaRPr lang="en-US" sz="1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4" t="27894" r="17394" b="12451"/>
          <a:stretch/>
        </p:blipFill>
        <p:spPr bwMode="auto">
          <a:xfrm>
            <a:off x="871155" y="1371600"/>
            <a:ext cx="7635928" cy="450442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21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1" t="13686" r="15346" b="4805"/>
          <a:stretch/>
        </p:blipFill>
        <p:spPr bwMode="auto">
          <a:xfrm>
            <a:off x="0" y="-5367"/>
            <a:ext cx="9144000" cy="6883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72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5" t="13484" r="15220" b="4805"/>
          <a:stretch/>
        </p:blipFill>
        <p:spPr bwMode="auto">
          <a:xfrm>
            <a:off x="23004" y="0"/>
            <a:ext cx="912147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47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5" t="13485" r="15220" b="11069"/>
          <a:stretch/>
        </p:blipFill>
        <p:spPr bwMode="auto">
          <a:xfrm>
            <a:off x="14376" y="-6122"/>
            <a:ext cx="9129623" cy="633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5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Formal</a:t>
            </a:r>
            <a:b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of the SLAM Problem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280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02"/>
            <a:ext cx="91440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of the SLAM Problem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1600200"/>
            <a:ext cx="2438400" cy="4525963"/>
          </a:xfrm>
          <a:solidFill>
            <a:srgbClr val="FFFF00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8" t="27757" r="38971" b="4805"/>
          <a:stretch/>
        </p:blipFill>
        <p:spPr bwMode="auto">
          <a:xfrm>
            <a:off x="304800" y="1295400"/>
            <a:ext cx="5164348" cy="5147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44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our work is based on </a:t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Probabilistic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Approaches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8" t="27930" r="17752" b="5409"/>
          <a:stretch/>
        </p:blipFill>
        <p:spPr bwMode="auto">
          <a:xfrm>
            <a:off x="304800" y="1286625"/>
            <a:ext cx="8453886" cy="557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80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Representation of robot’s uncertainty in probabilistic terms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 smtClean="0"/>
              <a:t>We use the same notation as in past lectures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6" t="13485" r="18184" b="34746"/>
          <a:stretch/>
        </p:blipFill>
        <p:spPr bwMode="auto">
          <a:xfrm>
            <a:off x="749060" y="2590800"/>
            <a:ext cx="8179279" cy="4073979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17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755"/>
            <a:ext cx="91440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Model of Full SLAM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9" t="27164" r="15345" b="8258"/>
          <a:stretch/>
        </p:blipFill>
        <p:spPr bwMode="auto">
          <a:xfrm>
            <a:off x="0" y="1219200"/>
            <a:ext cx="8610600" cy="516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447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path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1219200" y="1638300"/>
            <a:ext cx="91440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393138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524000" y="3931380"/>
            <a:ext cx="457200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000" y="57912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914400" y="5105400"/>
            <a:ext cx="1600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2400" y="3048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93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12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SLAM versus Online SLAM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0" t="27306" r="17305" b="21250"/>
          <a:stretch/>
        </p:blipFill>
        <p:spPr bwMode="auto">
          <a:xfrm>
            <a:off x="304800" y="2209800"/>
            <a:ext cx="8517147" cy="434445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209800"/>
            <a:ext cx="22098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4267200"/>
            <a:ext cx="27432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057400" y="3124200"/>
            <a:ext cx="1219200" cy="6858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90800" y="5943600"/>
            <a:ext cx="762000" cy="5334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7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What is Robot Mapping?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311" y="1600200"/>
            <a:ext cx="7239000" cy="12954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Definitions for robot mapping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7" t="26433" r="15346" b="43630"/>
          <a:stretch/>
        </p:blipFill>
        <p:spPr bwMode="auto">
          <a:xfrm>
            <a:off x="152400" y="3200400"/>
            <a:ext cx="8824822" cy="25229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37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5200"/>
            <a:ext cx="4419600" cy="2743200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Graphical Model of Online SLAM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271013"/>
            <a:ext cx="3252438" cy="13716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SLAM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7" t="26620" r="24324" b="5007"/>
          <a:stretch/>
        </p:blipFill>
        <p:spPr bwMode="auto">
          <a:xfrm>
            <a:off x="4735901" y="3200400"/>
            <a:ext cx="4375031" cy="355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9" t="27164" r="15345" b="8258"/>
          <a:stretch/>
        </p:blipFill>
        <p:spPr bwMode="auto">
          <a:xfrm>
            <a:off x="0" y="12940"/>
            <a:ext cx="5434362" cy="325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2200" y="19812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us compare full SLAM and Online SLAM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362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02"/>
            <a:ext cx="91440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SLAM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9" t="26646" r="17390" b="11861"/>
          <a:stretch/>
        </p:blipFill>
        <p:spPr bwMode="auto">
          <a:xfrm>
            <a:off x="207034" y="1447800"/>
            <a:ext cx="8643668" cy="519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876800" y="2057400"/>
            <a:ext cx="381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54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02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Graphical Model of Online SLAM 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to explain the integrations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1" t="25901" r="16116" b="9217"/>
          <a:stretch/>
        </p:blipFill>
        <p:spPr bwMode="auto">
          <a:xfrm>
            <a:off x="379562" y="1219201"/>
            <a:ext cx="6554638" cy="4206114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1" t="43824" r="18923" b="34018"/>
          <a:stretch/>
        </p:blipFill>
        <p:spPr bwMode="auto">
          <a:xfrm>
            <a:off x="3352800" y="5548718"/>
            <a:ext cx="5290868" cy="124747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10589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SLAM problem is so hard to solve?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1" t="26686" r="20523" b="11183"/>
          <a:stretch/>
        </p:blipFill>
        <p:spPr bwMode="auto">
          <a:xfrm>
            <a:off x="575094" y="1640456"/>
            <a:ext cx="8091578" cy="522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5423140"/>
            <a:ext cx="2590800" cy="977660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The problem can be solved because map and pose estimates are correlated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3458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317" y="70449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Why SLAM is a hard problem to solve?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More reasons why it is so hard.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6" t="27310" r="17425" b="8216"/>
          <a:stretch/>
        </p:blipFill>
        <p:spPr bwMode="auto">
          <a:xfrm>
            <a:off x="1828798" y="2408004"/>
            <a:ext cx="6973019" cy="4428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7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534400" cy="56388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Taxonomy of SLAM problems  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736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0" t="13283" r="17645" b="4805"/>
          <a:stretch/>
        </p:blipFill>
        <p:spPr bwMode="auto">
          <a:xfrm>
            <a:off x="1" y="-59488"/>
            <a:ext cx="8833448" cy="69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362200" y="1600200"/>
            <a:ext cx="228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257800" y="18288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08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5" t="16841" r="15094" b="10742"/>
          <a:stretch/>
        </p:blipFill>
        <p:spPr bwMode="auto">
          <a:xfrm>
            <a:off x="-25880" y="276045"/>
            <a:ext cx="9169879" cy="60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209800" y="17526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953000" y="1752600"/>
            <a:ext cx="990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23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1" t="13685" r="15221" b="10247"/>
          <a:stretch/>
        </p:blipFill>
        <p:spPr bwMode="auto">
          <a:xfrm>
            <a:off x="0" y="-11286"/>
            <a:ext cx="9144000" cy="641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219200" y="1752600"/>
            <a:ext cx="762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114800" y="1752600"/>
            <a:ext cx="18288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71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4" t="13886" r="17265" b="12225"/>
          <a:stretch/>
        </p:blipFill>
        <p:spPr bwMode="auto">
          <a:xfrm>
            <a:off x="0" y="74633"/>
            <a:ext cx="8850702" cy="623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295400" y="1828800"/>
            <a:ext cx="685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810000" y="1828800"/>
            <a:ext cx="1752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28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Terms and concepts related to Robot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4" t="26358" r="26584" b="7532"/>
          <a:stretch/>
        </p:blipFill>
        <p:spPr bwMode="auto">
          <a:xfrm>
            <a:off x="1295400" y="1315528"/>
            <a:ext cx="6038491" cy="557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22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13685" r="15220" b="8798"/>
          <a:stretch/>
        </p:blipFill>
        <p:spPr bwMode="auto">
          <a:xfrm>
            <a:off x="35943" y="1"/>
            <a:ext cx="9157572" cy="6556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371600" y="1752600"/>
            <a:ext cx="457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352800" y="1752600"/>
            <a:ext cx="1981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71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9" t="13484" r="15873" b="13141"/>
          <a:stretch/>
        </p:blipFill>
        <p:spPr bwMode="auto">
          <a:xfrm>
            <a:off x="27317" y="20883"/>
            <a:ext cx="8995913" cy="612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524000" y="1676400"/>
            <a:ext cx="762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590800" y="3962400"/>
            <a:ext cx="3124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71600" y="57150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active SLAM we have a feedback to make decision where to go 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34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0" t="13283" r="15028" b="10472"/>
          <a:stretch/>
        </p:blipFill>
        <p:spPr bwMode="auto">
          <a:xfrm>
            <a:off x="35943" y="0"/>
            <a:ext cx="9108057" cy="638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676400" y="1752600"/>
            <a:ext cx="6096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410200" y="1752600"/>
            <a:ext cx="6096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14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0" t="13887" r="15996" b="10454"/>
          <a:stretch/>
        </p:blipFill>
        <p:spPr bwMode="auto">
          <a:xfrm>
            <a:off x="1" y="29578"/>
            <a:ext cx="9005976" cy="635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752600" y="1752600"/>
            <a:ext cx="7620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352800" y="1905000"/>
            <a:ext cx="2057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19200" y="5943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is restricted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5943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Space is restricted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2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4" y="0"/>
            <a:ext cx="9141126" cy="1905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Approaches to solve the SLAM problem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2" t="27536" r="22798" b="19873"/>
          <a:stretch/>
        </p:blipFill>
        <p:spPr bwMode="auto">
          <a:xfrm>
            <a:off x="533400" y="2286000"/>
            <a:ext cx="7867290" cy="441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85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13887" r="16892" b="8718"/>
          <a:stretch/>
        </p:blipFill>
        <p:spPr bwMode="auto">
          <a:xfrm>
            <a:off x="0" y="96010"/>
            <a:ext cx="8885208" cy="651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590800" y="4495800"/>
            <a:ext cx="228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81200" y="6477000"/>
            <a:ext cx="228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56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0196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Paradigms for SLAM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6" t="39110" r="15219" b="37644"/>
          <a:stretch/>
        </p:blipFill>
        <p:spPr bwMode="auto">
          <a:xfrm>
            <a:off x="189780" y="3692107"/>
            <a:ext cx="8954219" cy="196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3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458200" cy="54102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Models for SLAM</a:t>
            </a:r>
            <a:endParaRPr lang="en-US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720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56" y="28755"/>
            <a:ext cx="9103743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of Motion and Observation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3" t="28776" r="19146" b="15147"/>
          <a:stretch/>
        </p:blipFill>
        <p:spPr bwMode="auto">
          <a:xfrm>
            <a:off x="327805" y="1676400"/>
            <a:ext cx="8315864" cy="474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67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of Motion for SLAM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0" t="27553" r="22527" b="27745"/>
          <a:stretch/>
        </p:blipFill>
        <p:spPr bwMode="auto">
          <a:xfrm>
            <a:off x="685800" y="2362200"/>
            <a:ext cx="7850038" cy="376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02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SLAM?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t="27184" r="17437" b="11915"/>
          <a:stretch/>
        </p:blipFill>
        <p:spPr bwMode="auto">
          <a:xfrm>
            <a:off x="370936" y="1700840"/>
            <a:ext cx="8794630" cy="512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92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Examples of Models of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4" t="25950" r="23281" b="5207"/>
          <a:stretch/>
        </p:blipFill>
        <p:spPr bwMode="auto">
          <a:xfrm>
            <a:off x="414068" y="1054937"/>
            <a:ext cx="7850039" cy="580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90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DOMETRY Model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motion of a robot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8" t="26644" r="20714" b="5007"/>
          <a:stretch/>
        </p:blipFill>
        <p:spPr bwMode="auto">
          <a:xfrm>
            <a:off x="0" y="1085875"/>
            <a:ext cx="7901796" cy="57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7600" y="4495800"/>
            <a:ext cx="1676400" cy="1630363"/>
          </a:xfrm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Calculate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data </a:t>
            </a:r>
            <a:r>
              <a:rPr lang="en-US" sz="2400" dirty="0" smtClean="0"/>
              <a:t>from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</a:t>
            </a:r>
            <a:r>
              <a:rPr lang="en-US" sz="2400" dirty="0" smtClean="0"/>
              <a:t> data and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550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t="13686" r="15472" b="11523"/>
          <a:stretch/>
        </p:blipFill>
        <p:spPr bwMode="auto">
          <a:xfrm>
            <a:off x="5750" y="55628"/>
            <a:ext cx="8985849" cy="624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7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Model of Observation of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t="27560" r="16349" b="26609"/>
          <a:stretch/>
        </p:blipFill>
        <p:spPr bwMode="auto">
          <a:xfrm>
            <a:off x="317740" y="2057400"/>
            <a:ext cx="8816196" cy="3862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0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80" y="0"/>
            <a:ext cx="9106619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Observation Model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6" t="26967" r="29830" b="5207"/>
          <a:stretch/>
        </p:blipFill>
        <p:spPr bwMode="auto">
          <a:xfrm>
            <a:off x="533400" y="1118241"/>
            <a:ext cx="6901133" cy="5706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06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1" t="16100" r="16629" b="17558"/>
          <a:stretch/>
        </p:blipFill>
        <p:spPr bwMode="auto">
          <a:xfrm>
            <a:off x="-15815" y="84718"/>
            <a:ext cx="8952782" cy="5591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19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on SLAM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6" t="27906" r="17907" b="17853"/>
          <a:stretch/>
        </p:blipFill>
        <p:spPr bwMode="auto">
          <a:xfrm>
            <a:off x="317739" y="1676400"/>
            <a:ext cx="8446699" cy="448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80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13887" r="17611" b="9344"/>
          <a:stretch/>
        </p:blipFill>
        <p:spPr bwMode="auto">
          <a:xfrm>
            <a:off x="0" y="152400"/>
            <a:ext cx="8712679" cy="64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35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1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9" t="13686" r="15220" b="5207"/>
          <a:stretch/>
        </p:blipFill>
        <p:spPr bwMode="auto">
          <a:xfrm>
            <a:off x="0" y="0"/>
            <a:ext cx="92063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50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6" t="24824" r="16919" b="4806"/>
          <a:stretch/>
        </p:blipFill>
        <p:spPr bwMode="auto">
          <a:xfrm>
            <a:off x="369498" y="959783"/>
            <a:ext cx="8484079" cy="585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823"/>
            <a:ext cx="9144000" cy="89596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Example of Localization for a mobile robot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953000" y="2438400"/>
            <a:ext cx="1066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248400" y="2133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Yellow means fixed firm information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86600" y="351737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Predicted state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248400" y="3886704"/>
            <a:ext cx="685800" cy="4566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628900" y="5638800"/>
            <a:ext cx="582930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Robot knows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Robot knows landmarks on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Robot sees landmarks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Robot wants to estimate its pose</a:t>
            </a:r>
          </a:p>
        </p:txBody>
      </p:sp>
    </p:spTree>
    <p:extLst>
      <p:ext uri="{BB962C8B-B14F-4D97-AF65-F5344CB8AC3E}">
        <p14:creationId xmlns:p14="http://schemas.microsoft.com/office/powerpoint/2010/main" val="173894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377" y="23004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Example of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8" t="26720" r="20204" b="5006"/>
          <a:stretch/>
        </p:blipFill>
        <p:spPr bwMode="auto">
          <a:xfrm>
            <a:off x="346495" y="1066800"/>
            <a:ext cx="8055633" cy="550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2590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estimate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4876800" y="2775466"/>
            <a:ext cx="1219200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24600" y="4114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791200" y="4299466"/>
            <a:ext cx="533400" cy="348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92314" y="5429555"/>
            <a:ext cx="6651685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Robot  does not know the map or its part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Robot knows its pose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Robot sees landmarks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Robot wants to estimate landmarks on the map to create or update or extend the map.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315200" y="381000"/>
            <a:ext cx="1676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Robot creates the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74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1" t="26428" r="22015" b="4804"/>
          <a:stretch/>
        </p:blipFill>
        <p:spPr bwMode="auto">
          <a:xfrm>
            <a:off x="-25879" y="838200"/>
            <a:ext cx="8212347" cy="578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0" y="303633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 value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953000" y="3220998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91200" y="2362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Predicted value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953000" y="2546866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92314" y="5429555"/>
            <a:ext cx="6651685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Robot  does not know the map or its part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Robot estimates its pose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Robot sees landmarks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Robot wants to estimate landmarks on the map to create or update or extend the map.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940"/>
            <a:ext cx="8229600" cy="851140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Example of SLAM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0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381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The SLAM problem is </a:t>
            </a:r>
            <a:r>
              <a:rPr lang="en-US" dirty="0" smtClean="0">
                <a:solidFill>
                  <a:srgbClr val="FF0000"/>
                </a:solidFill>
              </a:rPr>
              <a:t>chicken-or-egg</a:t>
            </a:r>
            <a:r>
              <a:rPr lang="en-US" dirty="0" smtClean="0"/>
              <a:t>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8" t="27347" r="17889" b="5006"/>
          <a:stretch/>
        </p:blipFill>
        <p:spPr bwMode="auto">
          <a:xfrm>
            <a:off x="381000" y="1180381"/>
            <a:ext cx="8471140" cy="567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13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13"/>
            <a:ext cx="9144000" cy="1143000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SLAM Problem is very important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3" t="27187" r="16966" b="5006"/>
          <a:stretch/>
        </p:blipFill>
        <p:spPr bwMode="auto">
          <a:xfrm>
            <a:off x="379561" y="1184376"/>
            <a:ext cx="8518586" cy="567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83547" y="3276600"/>
            <a:ext cx="25146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SLAM is the fundamental problem in robot navigation.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You cannot avoid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89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378</Words>
  <Application>Microsoft Office PowerPoint</Application>
  <PresentationFormat>On-screen Show (4:3)</PresentationFormat>
  <Paragraphs>68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Introduction to Probabilistic  Robot Mapping</vt:lpstr>
      <vt:lpstr>What is Robot Mapping?</vt:lpstr>
      <vt:lpstr>Terms and concepts related to Robot Mapping</vt:lpstr>
      <vt:lpstr>What is SLAM?</vt:lpstr>
      <vt:lpstr>Example of Localization for a mobile robot</vt:lpstr>
      <vt:lpstr>Example of Mapping</vt:lpstr>
      <vt:lpstr>Example of SLAM</vt:lpstr>
      <vt:lpstr>The SLAM problem is chicken-or-egg problem</vt:lpstr>
      <vt:lpstr>SLAM Problem is very important</vt:lpstr>
      <vt:lpstr>Applications of SLAM</vt:lpstr>
      <vt:lpstr>PowerPoint Presentation</vt:lpstr>
      <vt:lpstr>PowerPoint Presentation</vt:lpstr>
      <vt:lpstr>PowerPoint Presentation</vt:lpstr>
      <vt:lpstr>Formal Definition of the SLAM Problem</vt:lpstr>
      <vt:lpstr>Definition of the SLAM Problem</vt:lpstr>
      <vt:lpstr>All our work is based on  Probabilistic Approaches</vt:lpstr>
      <vt:lpstr>Representation of robot’s uncertainty in probabilistic terms</vt:lpstr>
      <vt:lpstr>Graphical Model of Full SLAM</vt:lpstr>
      <vt:lpstr>Full SLAM versus Online SLAM</vt:lpstr>
      <vt:lpstr>Graphical Model of Online SLAM</vt:lpstr>
      <vt:lpstr>Online SLAM</vt:lpstr>
      <vt:lpstr>Graphical Model of Online SLAM  to explain the integrations</vt:lpstr>
      <vt:lpstr>Why SLAM problem is so hard to solve?</vt:lpstr>
      <vt:lpstr>Why SLAM is a hard problem to solve?</vt:lpstr>
      <vt:lpstr>Taxonomy of SLAM problems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Approaches to solve the SLAM problem</vt:lpstr>
      <vt:lpstr>PowerPoint Presentation</vt:lpstr>
      <vt:lpstr>Main Paradigms for SLAM</vt:lpstr>
      <vt:lpstr>Models for SLAM</vt:lpstr>
      <vt:lpstr>Model of Motion and Observation</vt:lpstr>
      <vt:lpstr>Model of Motion for SLAM</vt:lpstr>
      <vt:lpstr>Examples of Models of Motion</vt:lpstr>
      <vt:lpstr>STANDARD ODOMETRY Model for motion of a robot</vt:lpstr>
      <vt:lpstr>PowerPoint Presentation</vt:lpstr>
      <vt:lpstr>Model of Observation of Sensor</vt:lpstr>
      <vt:lpstr>Examples of Observation Model</vt:lpstr>
      <vt:lpstr>PowerPoint Presentation</vt:lpstr>
      <vt:lpstr>Summary on SLAM</vt:lpstr>
      <vt:lpstr>PowerPoint Presentation</vt:lpstr>
      <vt:lpstr>PowerPoint Presentation</vt:lpstr>
      <vt:lpstr>PowerPoint Presentation</vt:lpstr>
    </vt:vector>
  </TitlesOfParts>
  <Company>Portland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mperkows</dc:creator>
  <cp:lastModifiedBy>mperkows</cp:lastModifiedBy>
  <cp:revision>16</cp:revision>
  <dcterms:created xsi:type="dcterms:W3CDTF">2013-01-24T01:01:40Z</dcterms:created>
  <dcterms:modified xsi:type="dcterms:W3CDTF">2014-02-27T19:22:27Z</dcterms:modified>
</cp:coreProperties>
</file>